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3" r:id="rId3"/>
    <p:sldId id="310" r:id="rId4"/>
    <p:sldId id="312" r:id="rId5"/>
    <p:sldId id="311" r:id="rId6"/>
    <p:sldId id="308" r:id="rId7"/>
    <p:sldId id="307" r:id="rId8"/>
    <p:sldId id="309" r:id="rId9"/>
    <p:sldId id="337" r:id="rId10"/>
    <p:sldId id="336" r:id="rId11"/>
    <p:sldId id="680" r:id="rId12"/>
    <p:sldId id="267" r:id="rId13"/>
    <p:sldId id="270" r:id="rId14"/>
    <p:sldId id="314" r:id="rId15"/>
    <p:sldId id="268" r:id="rId16"/>
    <p:sldId id="290" r:id="rId17"/>
    <p:sldId id="305" r:id="rId18"/>
    <p:sldId id="289" r:id="rId19"/>
    <p:sldId id="313" r:id="rId20"/>
    <p:sldId id="263" r:id="rId21"/>
    <p:sldId id="266" r:id="rId22"/>
    <p:sldId id="304" r:id="rId23"/>
    <p:sldId id="272" r:id="rId24"/>
    <p:sldId id="275" r:id="rId25"/>
    <p:sldId id="327" r:id="rId26"/>
    <p:sldId id="273" r:id="rId27"/>
    <p:sldId id="292" r:id="rId28"/>
    <p:sldId id="330" r:id="rId29"/>
    <p:sldId id="285" r:id="rId30"/>
    <p:sldId id="329" r:id="rId31"/>
    <p:sldId id="318" r:id="rId32"/>
    <p:sldId id="328" r:id="rId33"/>
    <p:sldId id="319" r:id="rId34"/>
    <p:sldId id="320" r:id="rId35"/>
    <p:sldId id="325" r:id="rId36"/>
    <p:sldId id="323" r:id="rId37"/>
    <p:sldId id="331" r:id="rId38"/>
    <p:sldId id="281" r:id="rId39"/>
    <p:sldId id="287" r:id="rId40"/>
    <p:sldId id="288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94"/>
  </p:normalViewPr>
  <p:slideViewPr>
    <p:cSldViewPr snapToGrid="0">
      <p:cViewPr varScale="1">
        <p:scale>
          <a:sx n="93" d="100"/>
          <a:sy n="93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C18CD-CF1A-A843-A64E-B3C2F453E467}" type="datetimeFigureOut">
              <a:rPr lang="en-DE" smtClean="0"/>
              <a:t>02/05/2024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CA962-4BAA-3A43-B452-368A510633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29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CA962-4BAA-3A43-B452-368A510633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16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B903-D2B6-B92C-75FD-4CA5CBD8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7DF5F-D858-7E82-580E-3E6BA933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D402-2F83-B45E-4270-2169D503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3481-41EE-334E-9E8B-ED937922DD26}" type="datetime1">
              <a:rPr lang="de-DE" smtClean="0"/>
              <a:t>05.02.2024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DFE6-2B67-EE3F-7CE1-9DA2C69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1643-506C-D54E-10D0-5E746A9C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1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2580-A276-8477-D4E6-C378A9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926AF-075B-430D-EF65-90E4EE2D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E32D-5C6C-6358-6165-97B3C7C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3B1B-8FA6-EE49-B1E6-220E1DA510C8}" type="datetime1">
              <a:rPr lang="de-DE" smtClean="0"/>
              <a:t>05.02.2024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88B8-25A8-3D64-AC1B-997CAE07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9CA3-9074-5133-A9C5-3BDE213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DC33B-56A2-0B58-69E7-191344685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91F83-095F-09D7-2A24-85B3E249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4BC5-D3EB-6376-C7DF-D8BC46FF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486A-9AEC-BE4C-965A-ABC443FBB36C}" type="datetime1">
              <a:rPr lang="de-DE" smtClean="0"/>
              <a:t>05.02.2024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11AB-C6D3-DB8A-40E5-D324FE04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1A2-9FE2-1B3E-6B22-7D3B6DAD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759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75-F27F-FD64-77FC-D6AD3E4F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051C-DD15-1A6D-4A9D-95EC2AF2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8E09-5D90-D047-7BA3-601A314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1952-79C0-5249-ADD2-4BE61A386E79}" type="datetime1">
              <a:rPr lang="de-DE" smtClean="0"/>
              <a:t>05.02.2024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C5A3E-62F3-4D90-476F-CDC29DD9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400D-06AC-EC1E-B42F-573EB24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07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D92-60D4-D1E3-CEB2-8FBBC6F8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15B-F04D-C0E9-0D1D-2C6DF6B0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B15A-0229-4381-8D3D-1364D243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A62A-2A86-6A47-8694-B3D6824D5323}" type="datetime1">
              <a:rPr lang="de-DE" smtClean="0"/>
              <a:t>05.02.2024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9775-34DF-F0EF-25F2-8E9A4EB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1E4D-3262-F292-B856-3054FAD7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A7-4086-F790-5048-3E4F8A7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B4B-EB51-6C02-8CAA-45D2D800C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70672-F7F7-E799-3943-E486ED71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CDF90-7285-D019-B061-41997F0B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D6E-51B7-1A47-8668-CBD2DA7C9770}" type="datetime1">
              <a:rPr lang="de-DE" smtClean="0"/>
              <a:t>05.02.2024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B40F-D0B5-BD9E-3F5D-21A727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CBA2-495C-BACA-A74B-F00148C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94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0DD-A513-57D8-6CEB-BA1B93D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FB93-A128-6E59-8087-F4AC11DF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300-2F88-1899-404E-DE60BCBC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6CAC3-7B06-45EE-356F-0271868B7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E955C-F68E-9615-C199-DC60B7D91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5A82-4F6B-4C92-910B-63601BC9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CE94-34F4-1A45-87B0-3AC543A23532}" type="datetime1">
              <a:rPr lang="de-DE" smtClean="0"/>
              <a:t>05.02.2024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7304B-F7C8-B027-6DFC-74DB4D2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6F612-691A-F680-26DD-94235A1F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9B79-02AF-B6FE-BA78-F9034CC4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46DBD-EB5D-7A4D-F26E-30B48FC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79E4-8CE8-4346-9202-5BE767DC13C4}" type="datetime1">
              <a:rPr lang="de-DE" smtClean="0"/>
              <a:t>05.02.2024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2A87-AEA5-95C2-01C2-E77FED12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DDA6-8E00-C588-312E-4D3D7F5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68ED-909B-FB43-A1F6-9B07A1B4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CFB9-C462-2842-BD22-004150F6C3B4}" type="datetime1">
              <a:rPr lang="de-DE" smtClean="0"/>
              <a:t>05.02.2024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22593-957A-07F5-E076-563DE8BC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4A71-804F-E224-36A0-D7A784CA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AE9F-F3AB-AA97-A9CE-5DD714BF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7875-CF28-97C3-5DDC-99F9C72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2CD7-CD16-7000-23F9-287AA465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EE037-651A-D362-0EE7-FA98C5A5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3D53-2942-BB42-88BC-2EF93E8E6CC3}" type="datetime1">
              <a:rPr lang="de-DE" smtClean="0"/>
              <a:t>05.02.2024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389-B273-B054-E58D-8DCECFE5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86D3F-772B-BD5A-F244-8521C28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7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C370-2719-2EB1-E761-D7B054FC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44A97-F7F8-565B-9AB8-7C9758FB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DB35-20CA-D890-C823-AB58E6F2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4F2C-A8B0-8EAB-D78A-366713EA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600-7287-7B42-940A-DE413CBB6439}" type="datetime1">
              <a:rPr lang="de-DE" smtClean="0"/>
              <a:t>05.02.2024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F940-2953-5BF1-D8BC-9BAF12DC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620AA-D411-86F0-673F-756B3246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77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B927F-72BA-F61A-FC18-E1D2FD4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A21BC-9E6C-5907-C9B6-15FBCC5B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6185-5893-38D0-7A53-F6B058FD1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98C-4CD2-CB41-902F-5C8A631AAF29}" type="datetime1">
              <a:rPr lang="de-DE" smtClean="0"/>
              <a:t>05.02.2024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ACC-D45B-8EBF-5EFC-CBE75EE6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617D-792C-8FF0-2EF9-1EDF9027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AD7E-BF4A-2941-8FC0-E96033F9971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34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udlbook.github.io/udlbook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hyperlink" Target="https://lilianweng.github.io/posts/2018-10-13-flow-mode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3.035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08-12-va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12.09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12.1075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5233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1.12945" TargetMode="External"/><Relationship Id="rId3" Type="http://schemas.openxmlformats.org/officeDocument/2006/relationships/hyperlink" Target="https://huggingface.co/CompVis/stable-diffusion" TargetMode="External"/><Relationship Id="rId7" Type="http://schemas.openxmlformats.org/officeDocument/2006/relationships/hyperlink" Target="https://arxiv.org/abs/2209.14792" TargetMode="External"/><Relationship Id="rId12" Type="http://schemas.openxmlformats.org/officeDocument/2006/relationships/hyperlink" Target="https://beta.dreamstudio.ai/dream" TargetMode="External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1.02111" TargetMode="External"/><Relationship Id="rId11" Type="http://schemas.openxmlformats.org/officeDocument/2006/relationships/hyperlink" Target="https://arxiv.org/abs/2112.10741" TargetMode="External"/><Relationship Id="rId5" Type="http://schemas.openxmlformats.org/officeDocument/2006/relationships/hyperlink" Target="https://www.midjourney.com/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imagen.research.google/" TargetMode="External"/><Relationship Id="rId9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9257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006.11239" TargetMode="External"/><Relationship Id="rId4" Type="http://schemas.openxmlformats.org/officeDocument/2006/relationships/hyperlink" Target="https://arxiv.org/abs/1406.266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04370221000862" TargetMode="External"/><Relationship Id="rId5" Type="http://schemas.openxmlformats.org/officeDocument/2006/relationships/hyperlink" Target="https://arxiv.org/abs/2205.06760" TargetMode="External"/><Relationship Id="rId4" Type="http://schemas.openxmlformats.org/officeDocument/2006/relationships/hyperlink" Target="https://arxiv.org/abs/2206.076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google.com/machine-learning/gan/generati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Generative Models</a:t>
            </a:r>
            <a:br>
              <a:rPr lang="en-DE" dirty="0"/>
            </a:br>
            <a:r>
              <a:rPr lang="en-DE" sz="4000" i="1" dirty="0"/>
              <a:t>Discriminative vs Generative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11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CD4-0DFB-DE78-7B8D-A852278F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Adversarial Networks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830C-37B2-8275-0AD3-9AFD022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9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E07A-A191-C95C-EBD2-31147AA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Indirect Training via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57CD-EC06-71FF-2800-210182C4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two neural networks playing a z</a:t>
            </a:r>
            <a:r>
              <a:rPr lang="en-DE" dirty="0"/>
              <a:t>ero-sum game:</a:t>
            </a:r>
          </a:p>
          <a:p>
            <a:r>
              <a:rPr lang="en-GB" dirty="0"/>
              <a:t>t</a:t>
            </a:r>
            <a:r>
              <a:rPr lang="en-DE" dirty="0"/>
              <a:t>he generator network G generating new (fake) samples</a:t>
            </a:r>
          </a:p>
          <a:p>
            <a:r>
              <a:rPr lang="en-GB" dirty="0"/>
              <a:t>t</a:t>
            </a:r>
            <a:r>
              <a:rPr lang="en-DE" dirty="0"/>
              <a:t>he discriminator network D trying to distinguish between real and fake samples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dea: G not trained directly to minimize reconstruction error of real samples, but to fool D </a:t>
            </a:r>
            <a:r>
              <a:rPr lang="en-DE" dirty="0">
                <a:sym typeface="Wingdings" pitchFamily="2" charset="2"/>
              </a:rPr>
              <a:t> self-supervised approach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73B4-1BDF-71BE-915E-252D1B15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4D80-DD3C-D2B9-69ED-715D2EC5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79F-0AA7-A9C1-1A3B-B2F18710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CA2492-2733-3302-6ABE-6CDAC05B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4" y="2561843"/>
            <a:ext cx="5349766" cy="303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27340-C796-F5DE-49C3-10F9BE59F74A}"/>
              </a:ext>
            </a:extLst>
          </p:cNvPr>
          <p:cNvSpPr txBox="1"/>
          <p:nvPr/>
        </p:nvSpPr>
        <p:spPr>
          <a:xfrm>
            <a:off x="11087541" y="559607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ommon loss for generator and discriminator: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r>
                  <a:rPr lang="en-DE" sz="2400" dirty="0"/>
                  <a:t>G trying to minimize</a:t>
                </a:r>
              </a:p>
              <a:p>
                <a:r>
                  <a:rPr lang="en-DE" sz="2400" dirty="0"/>
                  <a:t>D trying to maximize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generator: d</a:t>
                </a:r>
                <a:r>
                  <a:rPr lang="en-DE" sz="2400" dirty="0"/>
                  <a:t>ecomposition into latent space (parameters of generator network) and noise (sampled from, e.g., Gaussian distribution</a:t>
                </a:r>
                <a:r>
                  <a:rPr lang="en-GB" sz="2400" dirty="0"/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2DB9F-A996-9C7B-68FE-5386F8BD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065580" cy="4895850"/>
              </a:xfrm>
              <a:blipFill>
                <a:blip r:embed="rId4"/>
                <a:stretch>
                  <a:fillRect l="-1293" t="-1741" r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1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BE71-CAA7-60A3-19A9-5920C9C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implicit generative model: do not estimate likelihood function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, GAN l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oss quantifies similarity between generative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by Jensen-Shannon divergence </a:t>
                </a:r>
                <a:endParaRPr lang="en-US" sz="19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GB" sz="19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9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19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9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for optimal values of both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1F1F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	and</a:t>
                </a:r>
                <a:r>
                  <a:rPr lang="en-GB" dirty="0">
                    <a:solidFill>
                      <a:srgbClr val="1F1F1F"/>
                    </a:solidFill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i="0" u="none" strike="noStrike" dirty="0">
                  <a:solidFill>
                    <a:srgbClr val="1F1F1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ssue: potentially unstable training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1E4CB-AA26-889E-F8CB-E819FADE4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AC7F5-6BBF-2834-CDED-727E370F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4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Variational Autoencoders (VAE)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4BE8-E89E-82E2-179F-2997821D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5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111A-BDFD-B6C3-8765-75341EC3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E92-D107-E9C1-8B56-40DDEDE7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(deep) e</a:t>
            </a:r>
            <a:r>
              <a:rPr lang="en-DE" sz="2400" dirty="0"/>
              <a:t>ncoder network</a:t>
            </a:r>
          </a:p>
          <a:p>
            <a:pPr marL="0" indent="0">
              <a:buNone/>
            </a:pPr>
            <a:r>
              <a:rPr lang="en-GB" sz="2400" dirty="0"/>
              <a:t>(deep) d</a:t>
            </a:r>
            <a:r>
              <a:rPr lang="en-DE" sz="2400" dirty="0"/>
              <a:t>ecoder network</a:t>
            </a:r>
          </a:p>
          <a:p>
            <a:pPr marL="0" indent="0">
              <a:buNone/>
            </a:pPr>
            <a:r>
              <a:rPr lang="en-GB" sz="2400" dirty="0"/>
              <a:t>learned together by minimizing differences between original input and reconstructed input (expressed as losses)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compressed intermediate representation: d</a:t>
            </a:r>
            <a:r>
              <a:rPr lang="en-DE" sz="2400" dirty="0"/>
              <a:t>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C071-D53B-26B7-F4DB-7732639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50194-C355-94B8-A88A-327B8D0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70075"/>
            <a:ext cx="7772400" cy="4155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BAB54-2EB8-2068-0ED9-9775C0AE6B58}"/>
              </a:ext>
            </a:extLst>
          </p:cNvPr>
          <p:cNvSpPr txBox="1"/>
          <p:nvPr/>
        </p:nvSpPr>
        <p:spPr>
          <a:xfrm>
            <a:off x="11580910" y="60259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CCD36-7BD3-AE45-8A48-B9A79FBAFBFB}"/>
              </a:ext>
            </a:extLst>
          </p:cNvPr>
          <p:cNvSpPr txBox="1"/>
          <p:nvPr/>
        </p:nvSpPr>
        <p:spPr>
          <a:xfrm>
            <a:off x="8995186" y="508905"/>
            <a:ext cx="285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up-sampling, for example, by transposed convolutions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2655-2553-EBC2-4A2F-DF5149E9A039}"/>
              </a:ext>
            </a:extLst>
          </p:cNvPr>
          <p:cNvCxnSpPr>
            <a:stCxn id="5" idx="2"/>
          </p:cNvCxnSpPr>
          <p:nvPr/>
        </p:nvCxnSpPr>
        <p:spPr>
          <a:xfrm flipH="1">
            <a:off x="9873842" y="1155236"/>
            <a:ext cx="547336" cy="190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117" cy="1325563"/>
          </a:xfrm>
        </p:spPr>
        <p:txBody>
          <a:bodyPr/>
          <a:lstStyle/>
          <a:p>
            <a:r>
              <a:rPr lang="en-DE" dirty="0"/>
              <a:t>Autoencoder Architecture for Generative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18</a:t>
            </a:fld>
            <a:endParaRPr lang="en-DE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A3F9F1-F5E1-ECAB-FEE8-4E6EE9FC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1" y="2584600"/>
            <a:ext cx="6568309" cy="2833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6524E-3359-45E0-3EE4-92787ED4C07A}"/>
              </a:ext>
            </a:extLst>
          </p:cNvPr>
          <p:cNvSpPr txBox="1"/>
          <p:nvPr/>
        </p:nvSpPr>
        <p:spPr>
          <a:xfrm>
            <a:off x="11229877" y="5261460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goal: </a:t>
                </a:r>
                <a:r>
                  <a:rPr lang="en-GB" sz="2400" dirty="0">
                    <a:sym typeface="Wingdings" pitchFamily="2" charset="2"/>
                  </a:rPr>
                  <a:t>generation</a:t>
                </a:r>
                <a:r>
                  <a:rPr lang="en-GB" sz="2400" dirty="0"/>
                  <a:t> of variations of input data rather than</a:t>
                </a:r>
                <a:r>
                  <a:rPr lang="en-DE" sz="2400" dirty="0"/>
                  <a:t> compressed representation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learn </a:t>
                </a:r>
                <a:r>
                  <a:rPr lang="en-GB" sz="2400" dirty="0"/>
                  <a:t>variational distribution instead of</a:t>
                </a:r>
                <a:r>
                  <a:rPr lang="en-DE" sz="2400" dirty="0"/>
                  <a:t> identity function</a:t>
                </a:r>
              </a:p>
              <a:p>
                <a:pPr marL="0" indent="0">
                  <a:buNone/>
                </a:pPr>
                <a:r>
                  <a:rPr lang="en-GB" sz="2400" dirty="0"/>
                  <a:t>to be precise: parametrized variational distribution </a:t>
                </a:r>
                <a:r>
                  <a:rPr lang="en-DE" sz="2400" dirty="0"/>
                  <a:t>of latent encoding variables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rior (simple distribution, in usual VAE: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</a:t>
                </a:r>
                <a:r>
                  <a:rPr lang="en-DE" sz="2400" dirty="0"/>
                  <a:t>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3"/>
                <a:stretch>
                  <a:fillRect l="-2000" t="-1744" r="-2500" b="-20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3FFB06-EA2A-9827-64DC-8535E840AA1F}"/>
              </a:ext>
            </a:extLst>
          </p:cNvPr>
          <p:cNvCxnSpPr>
            <a:cxnSpLocks/>
          </p:cNvCxnSpPr>
          <p:nvPr/>
        </p:nvCxnSpPr>
        <p:spPr>
          <a:xfrm flipV="1">
            <a:off x="3199086" y="5034455"/>
            <a:ext cx="5293273" cy="70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8AB782-6021-ED4A-073A-72D95B6F22F9}"/>
              </a:ext>
            </a:extLst>
          </p:cNvPr>
          <p:cNvSpPr txBox="1"/>
          <p:nvPr/>
        </p:nvSpPr>
        <p:spPr>
          <a:xfrm>
            <a:off x="6822822" y="6077247"/>
            <a:ext cx="37666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sz="2400" dirty="0"/>
              <a:t>Variational 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/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400" dirty="0"/>
                  <a:t>: mixture of Gaussians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BD427-093A-6AFD-214F-EE4DA381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30" y="6356350"/>
                <a:ext cx="3692486" cy="461665"/>
              </a:xfrm>
              <a:prstGeom prst="rect">
                <a:avLst/>
              </a:prstGeom>
              <a:blipFill>
                <a:blip r:embed="rId4"/>
                <a:stretch>
                  <a:fillRect l="-342" t="-8108" r="-1370" b="-29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03954-2ECF-5DB9-0230-EC425BA24C1D}"/>
              </a:ext>
            </a:extLst>
          </p:cNvPr>
          <p:cNvCxnSpPr/>
          <p:nvPr/>
        </p:nvCxnSpPr>
        <p:spPr>
          <a:xfrm flipV="1">
            <a:off x="2816772" y="6196499"/>
            <a:ext cx="764629" cy="21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1CF61-3D8F-EAD5-1463-3ECF3994935F}"/>
              </a:ext>
            </a:extLst>
          </p:cNvPr>
          <p:cNvSpPr txBox="1"/>
          <p:nvPr/>
        </p:nvSpPr>
        <p:spPr>
          <a:xfrm>
            <a:off x="6822822" y="1784439"/>
            <a:ext cx="29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</a:t>
            </a:r>
            <a:r>
              <a:rPr lang="en-DE" sz="2400" dirty="0"/>
              <a:t>rom which to 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FD5F1-EB64-C7B3-5973-C7123CFC66D3}"/>
              </a:ext>
            </a:extLst>
          </p:cNvPr>
          <p:cNvCxnSpPr>
            <a:stCxn id="17" idx="1"/>
          </p:cNvCxnSpPr>
          <p:nvPr/>
        </p:nvCxnSpPr>
        <p:spPr>
          <a:xfrm flipH="1">
            <a:off x="4212273" y="2015272"/>
            <a:ext cx="2610549" cy="9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36E31C-2351-4FAE-78B6-6FB4CE285D2F}"/>
              </a:ext>
            </a:extLst>
          </p:cNvPr>
          <p:cNvCxnSpPr>
            <a:stCxn id="17" idx="2"/>
          </p:cNvCxnSpPr>
          <p:nvPr/>
        </p:nvCxnSpPr>
        <p:spPr>
          <a:xfrm>
            <a:off x="8272931" y="2246104"/>
            <a:ext cx="534738" cy="9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2D66C6-047D-BCAF-4DD6-D5F39AD6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4388283"/>
            <a:ext cx="6708318" cy="2417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95979-02D2-BA69-0A1F-F8A23848662E}"/>
              </a:ext>
            </a:extLst>
          </p:cNvPr>
          <p:cNvSpPr txBox="1"/>
          <p:nvPr/>
        </p:nvSpPr>
        <p:spPr>
          <a:xfrm>
            <a:off x="11267656" y="65645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D7B0-4399-A96B-D998-08CA7C3B8075}"/>
              </a:ext>
            </a:extLst>
          </p:cNvPr>
          <p:cNvSpPr txBox="1"/>
          <p:nvPr/>
        </p:nvSpPr>
        <p:spPr>
          <a:xfrm>
            <a:off x="8011289" y="4567601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</a:t>
            </a:r>
            <a:r>
              <a:rPr lang="en-DE" sz="2400" dirty="0">
                <a:solidFill>
                  <a:srgbClr val="0070C0"/>
                </a:solidFill>
              </a:rPr>
              <a:t>ncoder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48332-4F45-3D57-88A9-BBCF25F66465}"/>
              </a:ext>
            </a:extLst>
          </p:cNvPr>
          <p:cNvSpPr txBox="1"/>
          <p:nvPr/>
        </p:nvSpPr>
        <p:spPr>
          <a:xfrm>
            <a:off x="10908249" y="4577359"/>
            <a:ext cx="12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DE" sz="2400" dirty="0">
                <a:solidFill>
                  <a:srgbClr val="FF0000"/>
                </a:solidFill>
              </a:rPr>
              <a:t>ecoder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A74B-4958-EC12-89B4-F4F224448A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36955" y="5398598"/>
            <a:ext cx="385506" cy="308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D7B0-4D56-DB8B-B1FE-FFED34636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204650" y="5408356"/>
            <a:ext cx="1329265" cy="635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59E41-ECFA-4B23-7917-45A3A70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A980-5314-8BEC-5223-66670434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19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e</a:t>
                </a:r>
                <a:r>
                  <a:rPr lang="en-DE" sz="2400" dirty="0"/>
                  <a:t>ncoder: find 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unfortunately, generally intractable</a:t>
                </a:r>
              </a:p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 approximate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VAE: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expressed by neural network with weights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a</a:t>
                </a:r>
                <a:r>
                  <a:rPr lang="en-DE" sz="2400" dirty="0"/>
                  <a:t>mortized inference: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400" dirty="0"/>
                  <a:t>learned in training,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400" dirty="0"/>
                  <a:t> inferred from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/>
                  <a:t> in prediction (sharing variational parameters across all data points)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42BE-9C49-610D-E6E4-D39936E82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196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</a:t>
                </a:r>
                <a:r>
                  <a:rPr lang="en-DE" sz="2400" dirty="0"/>
                  <a:t>ecoder:</a:t>
                </a:r>
                <a:r>
                  <a:rPr lang="en-GB" sz="2400" dirty="0"/>
                  <a:t> g</a:t>
                </a:r>
                <a:r>
                  <a:rPr lang="en-DE" sz="2400" dirty="0"/>
                  <a:t>enerate new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DE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(from Gaussian)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g</a:t>
                </a:r>
                <a:r>
                  <a:rPr lang="en-DE" sz="2400" dirty="0"/>
                  <a:t>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 (similar to real data)</a:t>
                </a:r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 maximize:</a:t>
                </a:r>
                <a:r>
                  <a:rPr lang="en-DE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E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DE" sz="2400" dirty="0"/>
                  <a:t>(</a:t>
                </a:r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integral over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  <a:latin typeface="-apple-system"/>
                    <a:sym typeface="Wingdings" pitchFamily="2" charset="2"/>
                  </a:rPr>
                  <a:t> expensive</a:t>
                </a:r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use only likely codes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  <a:sym typeface="Wingdings" pitchFamily="2" charset="2"/>
                  </a:rPr>
                  <a:t> given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400" dirty="0">
                    <a:sym typeface="Wingdings" pitchFamily="2" charset="2"/>
                  </a:rPr>
                  <a:t>: need for </a:t>
                </a:r>
                <a:r>
                  <a:rPr lang="en-DE" sz="2400" dirty="0"/>
                  <a:t>encoder)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5A1CE19-0E71-4048-15BD-00E1EE50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57345" cy="4351338"/>
              </a:xfrm>
              <a:blipFill>
                <a:blip r:embed="rId5"/>
                <a:stretch>
                  <a:fillRect l="-1645" t="-1961" r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/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 VAE: n</a:t>
                </a:r>
                <a:r>
                  <a:rPr lang="en-DE" sz="2400" dirty="0"/>
                  <a:t>etwork weights </a:t>
                </a:r>
                <a14:m>
                  <m:oMath xmlns:m="http://schemas.openxmlformats.org/officeDocument/2006/math">
                    <m:r>
                      <a:rPr lang="en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ED24F-73C4-5BCE-DEB2-F11F4C34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5876785"/>
                <a:ext cx="3471912" cy="461665"/>
              </a:xfrm>
              <a:prstGeom prst="rect">
                <a:avLst/>
              </a:prstGeom>
              <a:blipFill>
                <a:blip r:embed="rId6"/>
                <a:stretch>
                  <a:fillRect l="-281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47CC6C-1FC6-158E-2A18-18D45119C75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1789387" y="5406941"/>
            <a:ext cx="632370" cy="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8AA-5A5B-5BFC-FE8D-3035942B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Archetype: Na</a:t>
            </a:r>
            <a:r>
              <a:rPr lang="en-GB" dirty="0" err="1"/>
              <a:t>ï</a:t>
            </a:r>
            <a:r>
              <a:rPr lang="en-DE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probabilistic model: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approach: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</a:t>
                </a:r>
                <a:r>
                  <a:rPr lang="en-DE" sz="2400" dirty="0"/>
                  <a:t>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generative model (can be used to generate new samples)</a:t>
                </a:r>
                <a:endParaRPr lang="en-DE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c</a:t>
                </a:r>
                <a:r>
                  <a:rPr lang="en-DE" sz="2400" dirty="0"/>
                  <a:t>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DE" sz="2400" dirty="0"/>
                  <a:t> </a:t>
                </a:r>
                <a:r>
                  <a:rPr lang="en-DE" sz="2400" dirty="0">
                    <a:sym typeface="Wingdings" pitchFamily="2" charset="2"/>
                  </a:rPr>
                  <a:t> used for discriminative task (classification)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757C5-5D49-A202-B17B-F1387DD6A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B2F-5526-DB8A-4B94-1355DF0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03D9B-CDDA-7543-4ED8-8A01FF0B0986}"/>
              </a:ext>
            </a:extLst>
          </p:cNvPr>
          <p:cNvSpPr txBox="1"/>
          <p:nvPr/>
        </p:nvSpPr>
        <p:spPr>
          <a:xfrm>
            <a:off x="8692055" y="4001294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DE" sz="2400" dirty="0"/>
              <a:t>o be estimated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3D5623-06FF-D099-F922-775F7AA2AF6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511862" y="3321269"/>
            <a:ext cx="254430" cy="68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82493-28B6-C751-3250-7A3EAF1302CF}"/>
              </a:ext>
            </a:extLst>
          </p:cNvPr>
          <p:cNvSpPr txBox="1"/>
          <p:nvPr/>
        </p:nvSpPr>
        <p:spPr>
          <a:xfrm>
            <a:off x="3552059" y="3998147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Bayes’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C127F-C2D6-CA68-02C6-2AFE3852671B}"/>
              </a:ext>
            </a:extLst>
          </p:cNvPr>
          <p:cNvCxnSpPr>
            <a:cxnSpLocks/>
          </p:cNvCxnSpPr>
          <p:nvPr/>
        </p:nvCxnSpPr>
        <p:spPr>
          <a:xfrm flipV="1">
            <a:off x="4470473" y="3226676"/>
            <a:ext cx="915168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4147B-00F3-452B-9A57-88CC8727CC1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70763" y="3226676"/>
            <a:ext cx="1152565" cy="77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85A6A9-E92D-4F38-7B4D-2659B03A7729}"/>
              </a:ext>
            </a:extLst>
          </p:cNvPr>
          <p:cNvSpPr txBox="1"/>
          <p:nvPr/>
        </p:nvSpPr>
        <p:spPr>
          <a:xfrm>
            <a:off x="6263121" y="3998147"/>
            <a:ext cx="126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constant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B3173C-3F08-C706-6AE4-AF6A3C49642B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408643" y="3531476"/>
            <a:ext cx="484683" cy="46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1C3-6D9E-50B9-52E1-4797B7F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VAE Loss: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VAE l</a:t>
                </a:r>
                <a:r>
                  <a:rPr lang="en-DE" sz="2400" dirty="0"/>
                  <a:t>oss function to be minimized according to network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orresponds to maximizing evidence lower bound (ELBO), i.e., maximizing lower bound of probability to generate real data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DE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DE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59FAC-8FDC-8104-491C-7473D1BEF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965" t="-2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5019-ABD1-BA78-E31B-A1F9196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/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m</a:t>
                </a:r>
                <a:r>
                  <a:rPr lang="en-DE" sz="2400" dirty="0"/>
                  <a:t>inimize difference of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400" dirty="0"/>
                  <a:t> to exact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D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D75A-F01E-8B41-1DC7-D71E9555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2967335"/>
                <a:ext cx="4826875" cy="864147"/>
              </a:xfrm>
              <a:prstGeom prst="rect">
                <a:avLst/>
              </a:prstGeom>
              <a:blipFill>
                <a:blip r:embed="rId3"/>
                <a:stretch>
                  <a:fillRect l="-1832" t="-5714" r="-3141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58D99D-76B7-E780-FC50-2111191DCDC1}"/>
              </a:ext>
            </a:extLst>
          </p:cNvPr>
          <p:cNvSpPr txBox="1"/>
          <p:nvPr/>
        </p:nvSpPr>
        <p:spPr>
          <a:xfrm>
            <a:off x="838199" y="2967335"/>
            <a:ext cx="46797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m</a:t>
            </a:r>
            <a:r>
              <a:rPr lang="en-DE" sz="2400" dirty="0"/>
              <a:t>aximize likelihood of observed data (minimize reconstruction error)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142BD8-9A8A-495E-1B7A-D4BAAF6CB0D6}"/>
              </a:ext>
            </a:extLst>
          </p:cNvPr>
          <p:cNvCxnSpPr/>
          <p:nvPr/>
        </p:nvCxnSpPr>
        <p:spPr>
          <a:xfrm flipH="1" flipV="1">
            <a:off x="6684579" y="2690648"/>
            <a:ext cx="231228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1347B-A8D5-F3C9-58E2-D35B743E3799}"/>
              </a:ext>
            </a:extLst>
          </p:cNvPr>
          <p:cNvCxnSpPr>
            <a:cxnSpLocks/>
          </p:cNvCxnSpPr>
          <p:nvPr/>
        </p:nvCxnSpPr>
        <p:spPr>
          <a:xfrm flipV="1">
            <a:off x="4498428" y="2690648"/>
            <a:ext cx="462455" cy="27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3570F-501F-143A-5CFF-7CD364B4A338}"/>
              </a:ext>
            </a:extLst>
          </p:cNvPr>
          <p:cNvSpPr txBox="1"/>
          <p:nvPr/>
        </p:nvSpPr>
        <p:spPr>
          <a:xfrm>
            <a:off x="6392168" y="3966419"/>
            <a:ext cx="4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  <a:r>
              <a:rPr lang="en-DE" sz="2400" dirty="0"/>
              <a:t>an be interpreted as regularizer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0EC67-9CA1-B209-1477-6BFD4B40408B}"/>
              </a:ext>
            </a:extLst>
          </p:cNvPr>
          <p:cNvSpPr txBox="1"/>
          <p:nvPr/>
        </p:nvSpPr>
        <p:spPr>
          <a:xfrm>
            <a:off x="4963485" y="6293601"/>
            <a:ext cx="182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non-negative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DE0819-04E7-F8F2-7A44-02C5A6ADAEBF}"/>
              </a:ext>
            </a:extLst>
          </p:cNvPr>
          <p:cNvSpPr/>
          <p:nvPr/>
        </p:nvSpPr>
        <p:spPr>
          <a:xfrm rot="16200000">
            <a:off x="5754803" y="4637919"/>
            <a:ext cx="230834" cy="320602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11441-1A39-5BC1-7FC3-40220884BE0D}"/>
              </a:ext>
            </a:extLst>
          </p:cNvPr>
          <p:cNvSpPr txBox="1"/>
          <p:nvPr/>
        </p:nvSpPr>
        <p:spPr>
          <a:xfrm>
            <a:off x="5694453" y="3152000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73888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E73-E369-2050-1415-831834E6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eparameterization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gradient descent according to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6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 err="1"/>
                  <a:t>i</a:t>
                </a:r>
                <a:r>
                  <a:rPr lang="en-DE" sz="2600" dirty="0"/>
                  <a:t>ssue: not readily possible 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DE" sz="2600" dirty="0"/>
                  <a:t> (expecatation over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/>
                  <a:t>, which is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r</a:t>
                </a:r>
                <a:r>
                  <a:rPr lang="en-DE" sz="2600" dirty="0">
                    <a:sym typeface="Wingdings" pitchFamily="2" charset="2"/>
                  </a:rPr>
                  <a:t>eparametrization to t</a:t>
                </a:r>
                <a:r>
                  <a:rPr lang="en-GB" sz="2600" dirty="0">
                    <a:sym typeface="Wingdings" pitchFamily="2" charset="2"/>
                  </a:rPr>
                  <a:t>he</a:t>
                </a:r>
                <a:r>
                  <a:rPr lang="en-DE" sz="2600" dirty="0">
                    <a:sym typeface="Wingdings" pitchFamily="2" charset="2"/>
                  </a:rPr>
                  <a:t> rescue: express randomness in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 by independent auxiliary variable </a:t>
                </a:r>
                <a14:m>
                  <m:oMath xmlns:m="http://schemas.openxmlformats.org/officeDocument/2006/math">
                    <m:r>
                      <a:rPr lang="en-DE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</m:oMath>
                </a14:m>
                <a:endParaRPr lang="en-DE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2B7C-D5DC-9D95-0812-09CECFB0F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35867" cy="4351338"/>
              </a:xfrm>
              <a:blipFill>
                <a:blip r:embed="rId2"/>
                <a:stretch>
                  <a:fillRect l="-1957" t="-2326" r="-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B21-286F-8A13-0E94-D3D04B80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21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D7E88-84CF-8BA4-0648-9BC08EB3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67" y="2154620"/>
            <a:ext cx="5457990" cy="387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B080-9B67-8CF0-F288-F99BB90983F5}"/>
              </a:ext>
            </a:extLst>
          </p:cNvPr>
          <p:cNvSpPr txBox="1"/>
          <p:nvPr/>
        </p:nvSpPr>
        <p:spPr>
          <a:xfrm>
            <a:off x="11077036" y="582413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33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A257EF-A73B-4D0A-A645-A2A53E9B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63" y="1099906"/>
            <a:ext cx="7580137" cy="314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0F3CD-D795-1AF6-B988-3FC263D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DE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DE" dirty="0"/>
                  <a:t> as multivariate Gaussian with diagonal covariance structure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learn mean and variance</a:t>
                </a:r>
                <a:endParaRPr lang="en-D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378B88-66C3-E6F0-6D00-267437612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7163"/>
                <a:ext cx="3773663" cy="1924656"/>
              </a:xfrm>
              <a:blipFill>
                <a:blip r:embed="rId3"/>
                <a:stretch>
                  <a:fillRect l="-2908" t="-5696"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25B6-9F4A-1D6F-25B0-65A7DDBC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DD6-6B2A-0BF2-4378-ED5825D92929}"/>
              </a:ext>
            </a:extLst>
          </p:cNvPr>
          <p:cNvSpPr txBox="1"/>
          <p:nvPr/>
        </p:nvSpPr>
        <p:spPr>
          <a:xfrm>
            <a:off x="10872738" y="379181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4B73-64CE-B127-D00B-A3EF561D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72" y="4602309"/>
            <a:ext cx="2201114" cy="20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5C4B-FFE4-B55E-4188-1981AE80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110" y="4602309"/>
            <a:ext cx="2239807" cy="2086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CE84-072B-7466-2526-A03694020098}"/>
              </a:ext>
            </a:extLst>
          </p:cNvPr>
          <p:cNvGrpSpPr/>
          <p:nvPr/>
        </p:nvGrpSpPr>
        <p:grpSpPr>
          <a:xfrm>
            <a:off x="7949536" y="4433936"/>
            <a:ext cx="3032403" cy="2404848"/>
            <a:chOff x="716692" y="4316627"/>
            <a:chExt cx="3032403" cy="24048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7A831-885A-B67F-DD2A-1A8942C6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397063"/>
              <a:ext cx="2910895" cy="232441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D7E5F-5AA1-2D51-AAE7-886477F285F1}"/>
                </a:ext>
              </a:extLst>
            </p:cNvPr>
            <p:cNvSpPr/>
            <p:nvPr/>
          </p:nvSpPr>
          <p:spPr>
            <a:xfrm>
              <a:off x="716692" y="4316627"/>
              <a:ext cx="370703" cy="38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D6F285-CAF8-6820-ECC2-0273BCCF14FB}"/>
              </a:ext>
            </a:extLst>
          </p:cNvPr>
          <p:cNvSpPr txBox="1"/>
          <p:nvPr/>
        </p:nvSpPr>
        <p:spPr>
          <a:xfrm>
            <a:off x="4878720" y="4237641"/>
            <a:ext cx="21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poor approximation: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BF0DD-9BEA-F4C1-C0EB-578DC839E3A4}"/>
              </a:ext>
            </a:extLst>
          </p:cNvPr>
          <p:cNvSpPr txBox="1"/>
          <p:nvPr/>
        </p:nvSpPr>
        <p:spPr>
          <a:xfrm>
            <a:off x="2429062" y="4249270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good approximation: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6AE5-C06E-7F10-975C-3C6080D8B0BD}"/>
              </a:ext>
            </a:extLst>
          </p:cNvPr>
          <p:cNvCxnSpPr>
            <a:cxnSpLocks/>
          </p:cNvCxnSpPr>
          <p:nvPr/>
        </p:nvCxnSpPr>
        <p:spPr>
          <a:xfrm flipV="1">
            <a:off x="9522639" y="3429000"/>
            <a:ext cx="338053" cy="13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D6B87-0592-D2A5-93AC-B3D872EA0222}"/>
              </a:ext>
            </a:extLst>
          </p:cNvPr>
          <p:cNvCxnSpPr>
            <a:cxnSpLocks/>
          </p:cNvCxnSpPr>
          <p:nvPr/>
        </p:nvCxnSpPr>
        <p:spPr>
          <a:xfrm flipV="1">
            <a:off x="4611863" y="3559862"/>
            <a:ext cx="1137113" cy="106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7948A2-7AFE-05E7-E52C-E166D35292D9}"/>
              </a:ext>
            </a:extLst>
          </p:cNvPr>
          <p:cNvSpPr txBox="1"/>
          <p:nvPr/>
        </p:nvSpPr>
        <p:spPr>
          <a:xfrm>
            <a:off x="7268748" y="64928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526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373A-E75C-35A2-AEAD-2469C41D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Flow-Based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25C0C-6EDB-5BB9-83D9-3CF5095A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822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701-B125-DCEF-42F3-BED06A4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400" dirty="0"/>
                  <a:t>idea: mapping of a simple probability distribution (often, standard normal distribution) into a complex one by sequence of invertible transformations (repeatedly applying the change-of-variable technique)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2BEA5-E2CA-F3AB-A57E-1AD204413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FA10-ED4D-B4AA-73E5-F11A770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079D90-81B4-A3EF-49DE-BE8F5288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7" y="4527112"/>
            <a:ext cx="7826946" cy="2330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581F-CB7B-F8BC-D0ED-7287222C2B8B}"/>
              </a:ext>
            </a:extLst>
          </p:cNvPr>
          <p:cNvSpPr txBox="1"/>
          <p:nvPr/>
        </p:nvSpPr>
        <p:spPr>
          <a:xfrm>
            <a:off x="9882859" y="66117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FDBB-5493-18CD-73C4-FD75566D8AAA}"/>
              </a:ext>
            </a:extLst>
          </p:cNvPr>
          <p:cNvSpPr txBox="1"/>
          <p:nvPr/>
        </p:nvSpPr>
        <p:spPr>
          <a:xfrm>
            <a:off x="4621528" y="5076496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/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</a:t>
                </a:r>
                <a:r>
                  <a:rPr lang="en-DE" dirty="0"/>
                  <a:t>ormalizing flow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40964F-9556-62BC-2600-8AAE37A9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47" y="6108624"/>
                <a:ext cx="1746697" cy="646331"/>
              </a:xfrm>
              <a:prstGeom prst="rect">
                <a:avLst/>
              </a:prstGeom>
              <a:blipFill>
                <a:blip r:embed="rId5"/>
                <a:stretch>
                  <a:fillRect l="-2878" t="-1923" r="-1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F4E78-DED1-8E27-979F-6D828AB15E07}"/>
              </a:ext>
            </a:extLst>
          </p:cNvPr>
          <p:cNvSpPr txBox="1"/>
          <p:nvPr/>
        </p:nvSpPr>
        <p:spPr>
          <a:xfrm>
            <a:off x="1426262" y="3631962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og-likelihood:</a:t>
            </a:r>
          </a:p>
        </p:txBody>
      </p:sp>
    </p:spTree>
    <p:extLst>
      <p:ext uri="{BB962C8B-B14F-4D97-AF65-F5344CB8AC3E}">
        <p14:creationId xmlns:p14="http://schemas.microsoft.com/office/powerpoint/2010/main" val="22009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F9A8-FADF-D04F-54E0-ABD00052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Usage in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training: estimate maximum likelihood of normalizing flow (log-likelihood of last slide) by gradient descent (learn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of transformations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, e.g., to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 Gaussian)</a:t>
                </a:r>
              </a:p>
              <a:p>
                <a:pPr marL="0" indent="0">
                  <a:buNone/>
                </a:pPr>
                <a:r>
                  <a:rPr lang="en-GB" dirty="0"/>
                  <a:t>inference: sample from simple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transform it back to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 via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dvantages:</a:t>
                </a:r>
                <a:endParaRPr lang="en-GB" dirty="0"/>
              </a:p>
              <a:p>
                <a:r>
                  <a:rPr lang="en-GB" dirty="0"/>
                  <a:t>instead of simple distributions like Gaussians, allow</a:t>
                </a:r>
                <a:r>
                  <a:rPr lang="en-GB" sz="2800" dirty="0"/>
                  <a:t> more complex latent encodings</a:t>
                </a:r>
                <a:r>
                  <a:rPr lang="en-GB" dirty="0"/>
                  <a:t>: real-world distributions usually much more complicated</a:t>
                </a:r>
                <a:endParaRPr lang="en-DE" dirty="0"/>
              </a:p>
              <a:p>
                <a:r>
                  <a:rPr lang="en-GB" dirty="0"/>
                  <a:t>exact</a:t>
                </a:r>
                <a:r>
                  <a:rPr lang="en-DE" sz="2800" dirty="0"/>
                  <a:t> likelihood </a:t>
                </a:r>
                <a:r>
                  <a:rPr lang="en-GB" sz="2800" dirty="0"/>
                  <a:t>estimation</a:t>
                </a:r>
                <a:r>
                  <a:rPr lang="en-GB" dirty="0"/>
                  <a:t> (VAEs and diffusion models only return lower bound)</a:t>
                </a:r>
                <a:r>
                  <a:rPr lang="en-DE" dirty="0"/>
                  <a:t>:</a:t>
                </a:r>
                <a:r>
                  <a:rPr lang="en-DE" dirty="0">
                    <a:sym typeface="Wingdings" pitchFamily="2" charset="2"/>
                  </a:rPr>
                  <a:t> </a:t>
                </a:r>
                <a:r>
                  <a:rPr lang="en-GB" dirty="0">
                    <a:sym typeface="Wingdings" pitchFamily="2" charset="2"/>
                  </a:rPr>
                  <a:t>a</a:t>
                </a:r>
                <a:r>
                  <a:rPr lang="en-DE" dirty="0">
                    <a:sym typeface="Wingdings" pitchFamily="2" charset="2"/>
                  </a:rPr>
                  <a:t>llows density estimation (e.g., </a:t>
                </a:r>
                <a:r>
                  <a:rPr lang="en-GB" dirty="0">
                    <a:sym typeface="Wingdings" pitchFamily="2" charset="2"/>
                  </a:rPr>
                  <a:t>for anomaly detection</a:t>
                </a:r>
                <a:r>
                  <a:rPr lang="en-DE" dirty="0">
                    <a:sym typeface="Wingdings" pitchFamily="2" charset="2"/>
                  </a:rPr>
                  <a:t>)</a:t>
                </a:r>
                <a:endParaRPr lang="en-DE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C2A67-FD4F-6B03-C744-4FA006538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81F0-DF0A-1AF2-D079-4138804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2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FA2-5479-3118-F511-5B3EDDB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Invertible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C203-C39D-A2C4-1660-812D5733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neural networks representing invertible/bijective functions can be used for normalizing flow transformations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forward transformation to generate samples</a:t>
            </a:r>
          </a:p>
          <a:p>
            <a:r>
              <a:rPr lang="en-GB" dirty="0">
                <a:solidFill>
                  <a:srgbClr val="1F1F1F"/>
                </a:solidFill>
                <a:latin typeface="-apple-system"/>
              </a:rPr>
              <a:t>b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ack</a:t>
            </a:r>
            <a:r>
              <a:rPr lang="en-GB" dirty="0">
                <a:solidFill>
                  <a:srgbClr val="1F1F1F"/>
                </a:solidFill>
                <a:latin typeface="-apple-system"/>
              </a:rPr>
              <a:t>ward transformation to evaluate likelihoods</a:t>
            </a:r>
            <a:endParaRPr lang="en-GB" b="0" i="0" u="none" strike="noStrike" dirty="0">
              <a:solidFill>
                <a:srgbClr val="1F1F1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>
              <a:solidFill>
                <a:srgbClr val="1F1F1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solidFill>
                  <a:srgbClr val="1F1F1F"/>
                </a:solidFill>
                <a:latin typeface="-apple-system"/>
              </a:rPr>
              <a:t>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-apple-system"/>
              </a:rPr>
              <a:t>eed for specialized architectures to construct reversible transform (e.g., affine coupling layers)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D772-EE06-5AF8-2DE0-88C45754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47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05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349-03ED-87E3-0CB4-1E845D9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6B4C-8FD3-8C4A-E5F6-7CAA4DFE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training: distort training data by successively adding random noise, then learn to reverse this process (denoising)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generation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: sample random noise and run through </a:t>
            </a:r>
            <a:r>
              <a:rPr lang="en-GB" sz="2600" dirty="0">
                <a:solidFill>
                  <a:srgbClr val="1F1F1F"/>
                </a:solidFill>
              </a:rPr>
              <a:t>the </a:t>
            </a:r>
            <a:r>
              <a:rPr lang="en-GB" sz="2600" b="0" i="0" u="none" strike="noStrike" dirty="0">
                <a:solidFill>
                  <a:srgbClr val="1F1F1F"/>
                </a:solidFill>
                <a:effectLst/>
              </a:rPr>
              <a:t>learned denoising process</a:t>
            </a:r>
          </a:p>
          <a:p>
            <a:pPr marL="0" indent="0">
              <a:buNone/>
            </a:pPr>
            <a:endParaRPr lang="en-GB" sz="26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advantages: easy to train, produce high-quality/realistic samples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1F1F1F"/>
                </a:solidFill>
              </a:rPr>
              <a:t>can be interpreted as special case of hierarchical VAE (one latent variable generates another) with fixed encoder and latent space of same size as the data </a:t>
            </a:r>
            <a:r>
              <a:rPr lang="en-GB" sz="2600" dirty="0">
                <a:solidFill>
                  <a:srgbClr val="1F1F1F"/>
                </a:solidFill>
                <a:sym typeface="Wingdings" panose="05000000000000000000" pitchFamily="2" charset="2"/>
              </a:rPr>
              <a:t> more sophisticated latent space than just Gaussian mixture in VAE</a:t>
            </a:r>
            <a:endParaRPr lang="en-GB" sz="2600" dirty="0">
              <a:solidFill>
                <a:srgbClr val="1F1F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46DF-BD4E-8BC6-D095-88B6831E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973-E734-C7FE-FCA8-5D4F744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Markov chain of diffusion steps to slowly add </a:t>
                </a:r>
                <a:r>
                  <a:rPr lang="en-GB" sz="2600" dirty="0">
                    <a:solidFill>
                      <a:srgbClr val="1F1F1F"/>
                    </a:solidFill>
                  </a:rPr>
                  <a:t>Gaussian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 noise to data (inspired by non-equilibrium thermodynamics):</a:t>
                </a:r>
                <a:endParaRPr lang="en-GB" sz="26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6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GB" sz="2600" dirty="0">
                  <a:solidFill>
                    <a:srgbClr val="1F1F1F"/>
                  </a:solidFill>
                  <a:latin typeface="-apple-system"/>
                </a:endParaRP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w</a:t>
                </a:r>
                <a:r>
                  <a:rPr lang="en-GB" sz="2600" b="0" i="0" u="none" strike="noStrike" dirty="0">
                    <a:solidFill>
                      <a:srgbClr val="1F1F1F"/>
                    </a:solidFill>
                    <a:effectLst/>
                  </a:rPr>
                  <a:t>ith variance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(hyperparameters, increasing with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)</a:t>
                </a:r>
              </a:p>
              <a:p>
                <a:r>
                  <a:rPr lang="en-GB" sz="2600" dirty="0">
                    <a:solidFill>
                      <a:srgbClr val="1F1F1F"/>
                    </a:solidFill>
                  </a:rPr>
                  <a:t>large T and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1F1F1F"/>
                    </a:solidFill>
                  </a:rPr>
                  <a:t> </a:t>
                </a:r>
                <a:r>
                  <a:rPr lang="en-GB" sz="2600" dirty="0">
                    <a:solidFill>
                      <a:srgbClr val="1F1F1F"/>
                    </a:solidFill>
                    <a:sym typeface="Wingdings" pitchFamily="2" charset="2"/>
                  </a:rPr>
                  <a:t> same functional form for forward and reverse processes, ending up with isotropic Gaussian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2600" b="0" i="0" u="none" strike="noStrike" dirty="0">
                  <a:solidFill>
                    <a:srgbClr val="1F1F1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E0269-7FAD-DADB-8882-400C8BE6B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88665"/>
              </a:xfrm>
              <a:blipFill>
                <a:blip r:embed="rId2"/>
                <a:stretch>
                  <a:fillRect l="-1086" t="-18846" b="-1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765-FCD5-5541-8F77-521F5F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B05C64-6627-7612-E813-B90F1EB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0" y="5114290"/>
            <a:ext cx="5757917" cy="160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35A8F-1DDD-D75B-10F5-3465EAC17E89}"/>
              </a:ext>
            </a:extLst>
          </p:cNvPr>
          <p:cNvSpPr txBox="1"/>
          <p:nvPr/>
        </p:nvSpPr>
        <p:spPr>
          <a:xfrm>
            <a:off x="8078082" y="653639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8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CFBB-149A-B6DB-E47B-86636870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(n</a:t>
                </a:r>
                <a:r>
                  <a:rPr lang="en-DE" dirty="0"/>
                  <a:t>a</a:t>
                </a:r>
                <a:r>
                  <a:rPr lang="en-GB" dirty="0" err="1"/>
                  <a:t>ï</a:t>
                </a:r>
                <a:r>
                  <a:rPr lang="en-DE" dirty="0"/>
                  <a:t>ve</a:t>
                </a:r>
                <a:r>
                  <a:rPr lang="en-GB" dirty="0"/>
                  <a:t>) a</a:t>
                </a:r>
                <a:r>
                  <a:rPr lang="en-DE" dirty="0"/>
                  <a:t>ssumption: conditional independence of features given target</a:t>
                </a: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202122"/>
                    </a:solidFill>
                  </a:rPr>
                  <a:t>independent feature contributions (ignoring feature correlations)</a:t>
                </a: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robust against curse of dimensionality</a:t>
                </a:r>
                <a:endParaRPr lang="en-GB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B3D22-54FE-E573-7737-2AC05C1E8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7FE-5799-24E0-3094-53842D16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7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81C9-1FFF-97FB-1154-E77C4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conditional Gaussian distributions at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s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a</a:t>
                </a:r>
                <a:r>
                  <a:rPr lang="en-GB" dirty="0">
                    <a:solidFill>
                      <a:srgbClr val="1F1F1F"/>
                    </a:solidFill>
                  </a:rPr>
                  <a:t>mple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F1F1F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rgbClr val="1F1F1F"/>
                    </a:solidFill>
                  </a:rPr>
                  <a:t>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1F1F1F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nice property: possible to directly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(no need to apply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rgbClr val="1F1F1F"/>
                    </a:solidFill>
                  </a:rPr>
                  <a:t> repeatedly)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1F1F1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F1F1F"/>
                    </a:solidFill>
                  </a:rPr>
                  <a:t>c</a:t>
                </a:r>
                <a:r>
                  <a:rPr lang="en-US" sz="2800" dirty="0">
                    <a:solidFill>
                      <a:srgbClr val="1F1F1F"/>
                    </a:solidFill>
                  </a:rPr>
                  <a:t>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F1F1F"/>
                    </a:solidFill>
                  </a:rPr>
                  <a:t> also allows to handle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1F1F1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B7477-D33B-0CA8-37B2-BA88AE0E3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2F1F-5EDC-5707-CB1E-0E81AEC1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4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FACEA5-4760-D913-C545-1D0D0CD0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509"/>
            <a:ext cx="7391703" cy="260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D98B-4D99-1E31-54AE-F4F7A1ED6DCA}"/>
              </a:ext>
            </a:extLst>
          </p:cNvPr>
          <p:cNvSpPr txBox="1"/>
          <p:nvPr/>
        </p:nvSpPr>
        <p:spPr>
          <a:xfrm>
            <a:off x="6785612" y="6509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81E-F04A-A055-BBD4-BC35737D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Reverse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to generate new data samples, one needs to learn to reverse the diffusion process </a:t>
                </a:r>
                <a:r>
                  <a:rPr lang="en-GB" sz="2400" dirty="0">
                    <a:solidFill>
                      <a:srgbClr val="1F1F1F"/>
                    </a:solidFill>
                  </a:rPr>
                  <a:t>(starting from pure noise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</a:rPr>
                  <a:t>):</a:t>
                </a:r>
                <a:r>
                  <a:rPr lang="en-GB" sz="2400" b="0" i="0" u="none" strike="noStrike" dirty="0">
                    <a:solidFill>
                      <a:srgbClr val="1F1F1F"/>
                    </a:solidFill>
                    <a:effectLst/>
                    <a:sym typeface="Wingdings" pitchFamily="2" charset="2"/>
                  </a:rPr>
                  <a:t> neural network learning to gradually denoise data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overall loss as sum of losses for each time step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between two Gaussians (closed form)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1F1F1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1F1F1F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1F1F1F"/>
                    </a:solidFill>
                  </a:rPr>
                  <a:t>corresponds to VAE loss: maximizing ELBO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8AE29-C43F-558E-B4D7-5C38A8F1A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6752" cy="4351338"/>
              </a:xfrm>
              <a:blipFill>
                <a:blip r:embed="rId4"/>
                <a:stretch>
                  <a:fillRect l="-940" t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B9E7-C57C-0176-C73E-B3EDF5E0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31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/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ime-dependent Gaussian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rgbClr val="1F1F1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0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430A02-13CE-0EA7-6914-5FE59143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3" y="4001294"/>
                <a:ext cx="4520763" cy="1737848"/>
              </a:xfrm>
              <a:prstGeom prst="rect">
                <a:avLst/>
              </a:prstGeom>
              <a:blipFill>
                <a:blip r:embed="rId5"/>
                <a:stretch>
                  <a:fillRect l="-1120" t="-15942" b="-572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F4FA-0785-DB7C-089B-C38DDBFF26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794985" y="3429000"/>
            <a:ext cx="379029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6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105-8FD1-D171-C577-3C955CDD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r</a:t>
                </a:r>
                <a:r>
                  <a:rPr lang="en-DE" dirty="0"/>
                  <a:t>eparametrization allows to learn added noise instead of Gaussian parameters: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sz="2800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DE" sz="2800" dirty="0"/>
                  <a:t>L2-loss (MSE) between true and predicted Gaussian noise at time step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use position embeddings (as network parameters are shared across time)</a:t>
                </a: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F1F1F"/>
                    </a:solidFill>
                  </a:rPr>
                  <a:t>d</a:t>
                </a:r>
                <a:r>
                  <a:rPr lang="en-GB" sz="2800" dirty="0">
                    <a:solidFill>
                      <a:srgbClr val="1F1F1F"/>
                    </a:solidFill>
                  </a:rPr>
                  <a:t>iffusion models can be interpreted as </a:t>
                </a:r>
                <a:r>
                  <a:rPr lang="en-GB" sz="2800" b="0" i="0" u="none" strike="noStrike" dirty="0">
                    <a:solidFill>
                      <a:srgbClr val="1F1F1F"/>
                    </a:solidFill>
                    <a:effectLst/>
                  </a:rPr>
                  <a:t>chain of denoisi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ng autoencoders (also connected to </a:t>
                </a:r>
                <a:r>
                  <a:rPr lang="en-GB" dirty="0">
                    <a:solidFill>
                      <a:srgbClr val="1F1F1F"/>
                    </a:solidFill>
                  </a:rPr>
                  <a:t>score-based generative </a:t>
                </a:r>
                <a:r>
                  <a:rPr lang="en-GB" dirty="0" err="1">
                    <a:solidFill>
                      <a:srgbClr val="1F1F1F"/>
                    </a:solidFill>
                  </a:rPr>
                  <a:t>modeling</a:t>
                </a:r>
                <a:r>
                  <a:rPr lang="en-GB" dirty="0">
                    <a:solidFill>
                      <a:srgbClr val="1F1F1F"/>
                    </a:solidFill>
                  </a:rPr>
                  <a:t> via </a:t>
                </a:r>
                <a:r>
                  <a:rPr lang="en-GB" b="0" i="0" u="none" strike="noStrike" dirty="0">
                    <a:solidFill>
                      <a:srgbClr val="1F1F1F"/>
                    </a:solidFill>
                    <a:effectLst/>
                  </a:rPr>
                  <a:t>Langevin dynamics)</a:t>
                </a:r>
                <a:endParaRPr lang="en-GB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2B14-F414-329D-3CDD-588A5C66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3690" cy="4351338"/>
              </a:xfrm>
              <a:blipFill>
                <a:blip r:embed="rId2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EDB2-43C8-8D61-EFB1-BB733AB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32</a:t>
            </a:fld>
            <a:endParaRPr lang="en-DE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ADF5D16-B3C3-F692-8917-86E6D583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1" y="2182413"/>
            <a:ext cx="8709277" cy="207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D096-05CF-113F-9587-01B3CD0BDC82}"/>
              </a:ext>
            </a:extLst>
          </p:cNvPr>
          <p:cNvSpPr txBox="1"/>
          <p:nvPr/>
        </p:nvSpPr>
        <p:spPr>
          <a:xfrm>
            <a:off x="9918120" y="425425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B744F-E639-DD1B-0D23-8EC27B304ABF}"/>
              </a:ext>
            </a:extLst>
          </p:cNvPr>
          <p:cNvCxnSpPr>
            <a:cxnSpLocks/>
          </p:cNvCxnSpPr>
          <p:nvPr/>
        </p:nvCxnSpPr>
        <p:spPr>
          <a:xfrm flipV="1">
            <a:off x="1326203" y="3909848"/>
            <a:ext cx="1469549" cy="43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AA2D-4132-2231-3107-912E0771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Denoising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oal: avoid overfitting and improve robustness of plain autoencoder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learn to remove noise of distorted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 restore original input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GB" sz="2600" b="1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imilar to dropout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BDFEA-082B-EBA1-7EF3-BC83E464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053236" cy="3018235"/>
              </a:xfrm>
              <a:blipFill>
                <a:blip r:embed="rId2"/>
                <a:stretch>
                  <a:fillRect l="-2261" t="-37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3658-60F4-5F7B-06D2-8A3465BD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35929F-4736-E9B8-879C-204FC8D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09" y="1825625"/>
            <a:ext cx="6226991" cy="3018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628E9-71CB-3566-1209-EFC6CF635FE5}"/>
              </a:ext>
            </a:extLst>
          </p:cNvPr>
          <p:cNvSpPr txBox="1"/>
          <p:nvPr/>
        </p:nvSpPr>
        <p:spPr>
          <a:xfrm>
            <a:off x="11585909" y="484386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5CEBF-7E99-C6DC-6A1D-5F1445DD6D68}"/>
              </a:ext>
            </a:extLst>
          </p:cNvPr>
          <p:cNvSpPr txBox="1"/>
          <p:nvPr/>
        </p:nvSpPr>
        <p:spPr>
          <a:xfrm>
            <a:off x="838200" y="515602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F1F1F"/>
                </a:solidFill>
              </a:rPr>
              <a:t>differences of diffusion models to typical denoising autoencoders: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no bottleneck (care about output here, not internal representation): 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latent space with high dimensionality (same as original data)</a:t>
            </a:r>
            <a:endParaRPr lang="en-DE" sz="2400" b="0" i="0" u="none" strike="noStrike" dirty="0">
              <a:solidFill>
                <a:srgbClr val="1F1F1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F1F1F"/>
                </a:solidFill>
              </a:rPr>
              <a:t>h</a:t>
            </a:r>
            <a:r>
              <a:rPr lang="en-DE" sz="2400" b="0" i="0" u="none" strike="noStrike" dirty="0">
                <a:solidFill>
                  <a:srgbClr val="1F1F1F"/>
                </a:solidFill>
                <a:effectLst/>
              </a:rPr>
              <a:t>andle many different noise levels with sing</a:t>
            </a:r>
            <a:r>
              <a:rPr lang="en-DE" sz="2400" dirty="0">
                <a:solidFill>
                  <a:srgbClr val="1F1F1F"/>
                </a:solidFill>
              </a:rPr>
              <a:t>le set of shared parameters</a:t>
            </a:r>
            <a:endParaRPr lang="en-GB" sz="2400" b="0" i="0" u="none" strike="noStrike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69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FB-29A9-8790-B7E6-65C8FC4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Latent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BC6A-0FBC-40B9-08E1-E9D30DF0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935891"/>
            <a:ext cx="5544065" cy="4556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add noise to latent representation rather than raw data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DE" sz="2400" dirty="0">
                <a:sym typeface="Wingdings" pitchFamily="2" charset="2"/>
              </a:rPr>
              <a:t>ignificant </a:t>
            </a:r>
            <a:r>
              <a:rPr lang="en-DE" sz="2400" dirty="0"/>
              <a:t>speedup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diffusion models highly flexible in terms of architecture: only require same input and output dimensionality </a:t>
            </a:r>
            <a:r>
              <a:rPr lang="en-GB" sz="2400" dirty="0">
                <a:sym typeface="Wingdings" pitchFamily="2" charset="2"/>
              </a:rPr>
              <a:t>(autoencoder-like)</a:t>
            </a:r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often (convolutional) U-Net architectures</a:t>
            </a:r>
          </a:p>
          <a:p>
            <a:r>
              <a:rPr lang="en-GB" sz="2400" dirty="0">
                <a:sym typeface="Wingdings" pitchFamily="2" charset="2"/>
              </a:rPr>
              <a:t>but also (vision) transformers possible (e.g., </a:t>
            </a:r>
            <a:r>
              <a:rPr lang="en-GB" sz="2400" dirty="0" err="1">
                <a:sym typeface="Wingdings" pitchFamily="2" charset="2"/>
                <a:hlinkClick r:id="rId2"/>
              </a:rPr>
              <a:t>DiT</a:t>
            </a:r>
            <a:r>
              <a:rPr lang="en-GB" sz="24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D724-C4AD-AF0C-D121-279648B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44E13C-5EA7-E6EF-3E60-D29BBBF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120"/>
            <a:ext cx="6091629" cy="302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8E11-0954-FED3-5164-2AE66059DE2D}"/>
              </a:ext>
            </a:extLst>
          </p:cNvPr>
          <p:cNvSpPr txBox="1"/>
          <p:nvPr/>
        </p:nvSpPr>
        <p:spPr>
          <a:xfrm>
            <a:off x="11504455" y="515501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1EE1D-EDEE-4B25-C319-124934372BEE}"/>
              </a:ext>
            </a:extLst>
          </p:cNvPr>
          <p:cNvSpPr txBox="1"/>
          <p:nvPr/>
        </p:nvSpPr>
        <p:spPr>
          <a:xfrm>
            <a:off x="6870584" y="5544574"/>
            <a:ext cx="5058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sz="1800" dirty="0"/>
              <a:t>se of </a:t>
            </a:r>
            <a:r>
              <a:rPr lang="en-DE" sz="1800" dirty="0"/>
              <a:t>attention </a:t>
            </a:r>
            <a:r>
              <a:rPr lang="en-GB" sz="1800" dirty="0"/>
              <a:t>mechanism for</a:t>
            </a:r>
            <a:r>
              <a:rPr lang="en-DE" sz="1800" dirty="0"/>
              <a:t> flexible conditioning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161D3-E225-F22E-3D78-2F617FA6D8A8}"/>
              </a:ext>
            </a:extLst>
          </p:cNvPr>
          <p:cNvSpPr txBox="1"/>
          <p:nvPr/>
        </p:nvSpPr>
        <p:spPr>
          <a:xfrm>
            <a:off x="8330513" y="915972"/>
            <a:ext cx="33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ym typeface="Wingdings" pitchFamily="2" charset="2"/>
              </a:rPr>
              <a:t>skip connections between layers operating at the same scale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70CA2-236C-A4A2-92A0-896F81C7420F}"/>
              </a:ext>
            </a:extLst>
          </p:cNvPr>
          <p:cNvCxnSpPr>
            <a:stCxn id="9" idx="2"/>
          </p:cNvCxnSpPr>
          <p:nvPr/>
        </p:nvCxnSpPr>
        <p:spPr>
          <a:xfrm flipH="1">
            <a:off x="9292281" y="1562303"/>
            <a:ext cx="689919" cy="164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8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3F4-00F6-A0AA-4B9A-1BF35A11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Conditioned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FF6B7-13C1-F748-6F8D-8A534F4E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5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Conditional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2300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4166" cy="4351338"/>
              </a:xfrm>
              <a:blipFill>
                <a:blip r:embed="rId2"/>
                <a:stretch>
                  <a:fillRect l="-1443" t="-2801" r="-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66" y="2549871"/>
            <a:ext cx="3749634" cy="319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659482" y="574605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9511-7D6D-3534-0C17-428D0D6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ways to condition on class information in diffusion process:</a:t>
                </a:r>
              </a:p>
              <a:p>
                <a:r>
                  <a:rPr lang="en-GB" sz="2600" dirty="0"/>
                  <a:t>classifier guidance: perturbation of class-conditional diffusion model by separately trained classifier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pPr lvl="1"/>
                <a:r>
                  <a:rPr lang="en-GB" sz="1800" dirty="0"/>
                  <a:t>guidance can also be free-form text, e.g., from </a:t>
                </a:r>
                <a:r>
                  <a:rPr lang="en-GB" sz="1800" dirty="0">
                    <a:hlinkClick r:id="rId2"/>
                  </a:rPr>
                  <a:t>CLIP</a:t>
                </a:r>
                <a:r>
                  <a:rPr lang="en-GB" sz="1800" dirty="0"/>
                  <a:t> model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lassifier-free guidance: randomly replace label in class-conditional diffusion model with null label during training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F1F1F"/>
                    </a:solidFill>
                  </a:rPr>
                  <a:t>extrapolate in direction of conditioned model during sampling: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F1F1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solidFill>
                                    <a:srgbClr val="1F1F1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49C38-B507-045D-9037-884304054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1076" cy="4351338"/>
              </a:xfrm>
              <a:blipFill>
                <a:blip r:embed="rId3"/>
                <a:stretch>
                  <a:fillRect l="-1758" t="-2616" r="-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38DD-8B97-1117-544D-D3F0E6B6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95D40179-064C-4872-9F25-65150DB6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6" y="3604155"/>
            <a:ext cx="4852724" cy="244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24F7F-68BA-7E62-3D89-2547608776A3}"/>
              </a:ext>
            </a:extLst>
          </p:cNvPr>
          <p:cNvSpPr txBox="1"/>
          <p:nvPr/>
        </p:nvSpPr>
        <p:spPr>
          <a:xfrm>
            <a:off x="8536199" y="600402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“Pembroke Welsh corgi”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99228-B41B-679F-10DD-6FA83A1E7CDB}"/>
              </a:ext>
            </a:extLst>
          </p:cNvPr>
          <p:cNvSpPr txBox="1"/>
          <p:nvPr/>
        </p:nvSpPr>
        <p:spPr>
          <a:xfrm>
            <a:off x="11659482" y="618611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54D3-0128-5735-1274-4B0FBDE8347D}"/>
              </a:ext>
            </a:extLst>
          </p:cNvPr>
          <p:cNvSpPr txBox="1"/>
          <p:nvPr/>
        </p:nvSpPr>
        <p:spPr>
          <a:xfrm>
            <a:off x="0" y="6222179"/>
            <a:ext cx="428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uidance scale: hyperparameter for tradeoff between sample quality and 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0DE8A-F20F-717B-40B8-2B6456193B16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5797227"/>
            <a:ext cx="1576551" cy="42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C2F16-9E4F-4FB2-02D4-5DBF8CB8A50F}"/>
              </a:ext>
            </a:extLst>
          </p:cNvPr>
          <p:cNvCxnSpPr>
            <a:stCxn id="5" idx="0"/>
          </p:cNvCxnSpPr>
          <p:nvPr/>
        </p:nvCxnSpPr>
        <p:spPr>
          <a:xfrm flipV="1">
            <a:off x="2144111" y="3867807"/>
            <a:ext cx="1786758" cy="235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37F4A-CDC2-B5A1-FF54-356393037F58}"/>
              </a:ext>
            </a:extLst>
          </p:cNvPr>
          <p:cNvSpPr txBox="1"/>
          <p:nvPr/>
        </p:nvSpPr>
        <p:spPr>
          <a:xfrm>
            <a:off x="7792049" y="1825625"/>
            <a:ext cx="3594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 err="1"/>
              <a:t>tradeoff</a:t>
            </a:r>
            <a:r>
              <a:rPr lang="en-GB" sz="2600" dirty="0"/>
              <a:t> between diversity (unconditioned) and fidelity</a:t>
            </a:r>
            <a:r>
              <a:rPr lang="en-DE" sz="2600" dirty="0"/>
              <a:t> (guidance)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2692-1FC5-ED37-8613-EE701AB48B6E}"/>
              </a:ext>
            </a:extLst>
          </p:cNvPr>
          <p:cNvSpPr txBox="1"/>
          <p:nvPr/>
        </p:nvSpPr>
        <p:spPr>
          <a:xfrm>
            <a:off x="7434869" y="381575"/>
            <a:ext cx="35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B383A-D1BB-4102-CF01-78F12A366AE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214973" y="1027906"/>
            <a:ext cx="374345" cy="7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51B0-B675-9AC9-9586-A1C13D4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Text-to-Image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5D0-4691-0760-335D-AF66A61B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600" dirty="0"/>
              <a:t>plenty of </a:t>
            </a:r>
            <a:r>
              <a:rPr lang="en-GB" sz="2600" dirty="0"/>
              <a:t>applications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hlinkClick r:id="rId2"/>
              </a:rPr>
              <a:t>DALL-E 2</a:t>
            </a:r>
            <a:r>
              <a:rPr lang="en-DE" sz="2600" dirty="0"/>
              <a:t>, </a:t>
            </a:r>
            <a:r>
              <a:rPr lang="en-DE" sz="2600" dirty="0">
                <a:hlinkClick r:id="rId3"/>
              </a:rPr>
              <a:t>Stable Diffusion</a:t>
            </a:r>
            <a:r>
              <a:rPr lang="en-DE" sz="2600" dirty="0"/>
              <a:t>, </a:t>
            </a:r>
            <a:r>
              <a:rPr lang="en-DE" sz="2600" dirty="0">
                <a:hlinkClick r:id="rId4"/>
              </a:rPr>
              <a:t>ImageGen</a:t>
            </a:r>
            <a:r>
              <a:rPr lang="en-DE" sz="2600" dirty="0"/>
              <a:t>, </a:t>
            </a:r>
            <a:r>
              <a:rPr lang="en-GB" sz="2600" dirty="0" err="1">
                <a:hlinkClick r:id="rId5"/>
              </a:rPr>
              <a:t>Midjourney</a:t>
            </a:r>
            <a:r>
              <a:rPr lang="en-GB" sz="2600" dirty="0"/>
              <a:t>, </a:t>
            </a:r>
            <a:r>
              <a:rPr lang="en-DE" sz="2600" dirty="0"/>
              <a:t>...</a:t>
            </a:r>
            <a:endParaRPr lang="en-DE" sz="2600" dirty="0">
              <a:hlinkClick r:id="rId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</a:t>
            </a:r>
            <a:r>
              <a:rPr lang="en-DE" sz="2600" dirty="0"/>
              <a:t>lso text-to-speech (e.g., </a:t>
            </a:r>
            <a:r>
              <a:rPr lang="en-DE" sz="2600" dirty="0">
                <a:hlinkClick r:id="rId6"/>
              </a:rPr>
              <a:t>VALL-E</a:t>
            </a:r>
            <a:r>
              <a:rPr lang="en-DE" sz="2600" dirty="0"/>
              <a:t>), text-to-video (e.g., </a:t>
            </a:r>
            <a:r>
              <a:rPr lang="en-DE" sz="2600" dirty="0">
                <a:hlinkClick r:id="rId7"/>
              </a:rPr>
              <a:t>Make-A-Video</a:t>
            </a:r>
            <a:r>
              <a:rPr lang="en-GB" sz="2600" dirty="0"/>
              <a:t>, </a:t>
            </a:r>
            <a:r>
              <a:rPr lang="en-GB" sz="2600" dirty="0">
                <a:hlinkClick r:id="rId8"/>
              </a:rPr>
              <a:t>Lumiere</a:t>
            </a:r>
            <a:r>
              <a:rPr lang="en-GB" sz="2600" dirty="0"/>
              <a:t>)</a:t>
            </a:r>
            <a:r>
              <a:rPr lang="en-DE" sz="2600" dirty="0"/>
              <a:t>, ...</a:t>
            </a:r>
            <a:endParaRPr lang="en-DE" sz="2600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AF30-DF74-5259-1372-7126D2A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B52EE23-6379-FDFA-0B38-329F41F72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1880" y="3514255"/>
            <a:ext cx="3142784" cy="2947938"/>
          </a:xfrm>
          <a:prstGeom prst="rect">
            <a:avLst/>
          </a:prstGeom>
        </p:spPr>
      </p:pic>
      <p:pic>
        <p:nvPicPr>
          <p:cNvPr id="7" name="Picture 6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4B18006F-8781-9901-F623-4B1DB6FE83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6213" y="3925540"/>
            <a:ext cx="4488773" cy="253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70BA1-E5B4-669D-A1A3-CAB40040A785}"/>
              </a:ext>
            </a:extLst>
          </p:cNvPr>
          <p:cNvSpPr txBox="1"/>
          <p:nvPr/>
        </p:nvSpPr>
        <p:spPr>
          <a:xfrm>
            <a:off x="10089733" y="621722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1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20320-0FCF-FED4-EF7E-EB500AE613AA}"/>
              </a:ext>
            </a:extLst>
          </p:cNvPr>
          <p:cNvSpPr txBox="1"/>
          <p:nvPr/>
        </p:nvSpPr>
        <p:spPr>
          <a:xfrm>
            <a:off x="7195529" y="3556208"/>
            <a:ext cx="283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inpainting </a:t>
            </a:r>
            <a:r>
              <a:rPr lang="en-DE" sz="1800" dirty="0"/>
              <a:t>example</a:t>
            </a:r>
            <a:r>
              <a:rPr lang="en-GB" sz="1800" dirty="0"/>
              <a:t> (</a:t>
            </a:r>
            <a:r>
              <a:rPr lang="en-DE" dirty="0">
                <a:hlinkClick r:id="rId11"/>
              </a:rPr>
              <a:t>GLIDE </a:t>
            </a:r>
            <a:r>
              <a:rPr lang="en-GB" sz="1800" dirty="0"/>
              <a:t>)</a:t>
            </a:r>
            <a:r>
              <a:rPr lang="en-DE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45CE5-3E14-47F7-6340-B21AEA97409E}"/>
              </a:ext>
            </a:extLst>
          </p:cNvPr>
          <p:cNvSpPr txBox="1"/>
          <p:nvPr/>
        </p:nvSpPr>
        <p:spPr>
          <a:xfrm>
            <a:off x="176616" y="4547535"/>
            <a:ext cx="237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</a:t>
            </a:r>
            <a:r>
              <a:rPr lang="en-DE" sz="1800" dirty="0"/>
              <a:t>eb app for Stable Diffusion: </a:t>
            </a:r>
            <a:r>
              <a:rPr lang="en-DE" sz="1800" dirty="0">
                <a:hlinkClick r:id="rId12"/>
              </a:rPr>
              <a:t>DreamStudio</a:t>
            </a:r>
            <a:endParaRPr lang="en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17507-D761-CA83-1D8D-316436E606AE}"/>
              </a:ext>
            </a:extLst>
          </p:cNvPr>
          <p:cNvSpPr txBox="1"/>
          <p:nvPr/>
        </p:nvSpPr>
        <p:spPr>
          <a:xfrm>
            <a:off x="5667598" y="646219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CB8D9-40AF-6B02-BCA1-0F97D6147941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819135" y="6462193"/>
            <a:ext cx="84846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44E16-9ADC-97E5-3A15-E40F69DE6782}"/>
              </a:ext>
            </a:extLst>
          </p:cNvPr>
          <p:cNvCxnSpPr>
            <a:stCxn id="11" idx="3"/>
          </p:cNvCxnSpPr>
          <p:nvPr/>
        </p:nvCxnSpPr>
        <p:spPr>
          <a:xfrm flipV="1">
            <a:off x="6554444" y="6400802"/>
            <a:ext cx="1205599" cy="24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6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51D-7410-09C4-5565-08F7B4AE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5C58-2CF6-A1E6-FEF5-FF8E739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variational autoencoder</a:t>
            </a:r>
            <a:endParaRPr lang="en-GB" dirty="0"/>
          </a:p>
          <a:p>
            <a:r>
              <a:rPr lang="en-GB" dirty="0">
                <a:hlinkClick r:id="rId3"/>
              </a:rPr>
              <a:t>normalizing flows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GAN</a:t>
            </a:r>
            <a:endParaRPr lang="en-GB" dirty="0"/>
          </a:p>
          <a:p>
            <a:r>
              <a:rPr lang="en-GB" dirty="0">
                <a:hlinkClick r:id="rId5"/>
              </a:rPr>
              <a:t>d</a:t>
            </a:r>
            <a:r>
              <a:rPr lang="en-DE" dirty="0">
                <a:hlinkClick r:id="rId5"/>
              </a:rPr>
              <a:t>enoising diffusion</a:t>
            </a:r>
            <a:r>
              <a:rPr lang="en-DE" dirty="0"/>
              <a:t>, </a:t>
            </a:r>
            <a:r>
              <a:rPr lang="en-GB" dirty="0">
                <a:hlinkClick r:id="rId6"/>
              </a:rPr>
              <a:t>latent diffusion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0EB4-019F-0B3C-715B-42E3E588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7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4B15-D7D7-DF0C-A41B-34C9064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Estimation of Feature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separate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estimations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 for each feature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requires assumption of distributions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e.g., Gaussian naïve Bayes</a:t>
                </a:r>
                <a:r>
                  <a:rPr lang="en-GB" sz="2400" dirty="0">
                    <a:solidFill>
                      <a:srgbClr val="202122"/>
                    </a:solidFill>
                  </a:rPr>
                  <a:t>) or non-parametric methods (</a:t>
                </a:r>
                <a:r>
                  <a:rPr lang="en-GB" sz="2400" b="0" i="0" u="none" strike="noStrike" dirty="0">
                    <a:solidFill>
                      <a:srgbClr val="202122"/>
                    </a:solidFill>
                    <a:effectLst/>
                  </a:rPr>
                  <a:t>kernel density estimation)</a:t>
                </a:r>
              </a:p>
              <a:p>
                <a:pPr marL="0" indent="0">
                  <a:buNone/>
                </a:pPr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200" b="0" u="none" strike="noStrike" dirty="0">
                    <a:solidFill>
                      <a:srgbClr val="202122"/>
                    </a:solidFill>
                    <a:effectLst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func>
                      <m:funcPr>
                        <m:ctrlPr>
                          <a:rPr lang="en-US" sz="2200" b="0" i="1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u="none" strike="noStrike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u="none" strike="noStrike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u="none" strike="noStrike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u="none" strike="noStrike" smtClean="0">
                                            <a:solidFill>
                                              <a:srgbClr val="2021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200" b="0" i="1" u="none" strike="noStrike" smtClean="0">
                                                <a:solidFill>
                                                  <a:srgbClr val="20212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u="none" strike="noStrike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rgbClr val="2021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2200" b="0" i="0" u="none" strike="noStrike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GB" sz="2200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</a:rPr>
                  <a:t>parameter estimation (e.g., mean and variance of Gaussians) can be done with maximum likelihood method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rgbClr val="202122"/>
                    </a:solidFill>
                  </a:rPr>
                  <a:t> known in training)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rgbClr val="202122"/>
                    </a:solidFill>
                    <a:sym typeface="Wingdings" pitchFamily="2" charset="2"/>
                  </a:rPr>
                  <a:t> </a:t>
                </a:r>
                <a:r>
                  <a:rPr lang="en-GB" sz="2400" dirty="0">
                    <a:solidFill>
                      <a:srgbClr val="202122"/>
                    </a:solidFill>
                  </a:rPr>
                  <a:t>no Bayesian methods needed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62BCF-BC2A-1A63-2A9A-702BE7119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965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E7FF-E96B-7E63-2699-BAB00AA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62CB-DB6E-A40A-44F0-ADBD278708FE}"/>
              </a:ext>
            </a:extLst>
          </p:cNvPr>
          <p:cNvSpPr txBox="1"/>
          <p:nvPr/>
        </p:nvSpPr>
        <p:spPr>
          <a:xfrm>
            <a:off x="838200" y="3785850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Gaussian feature likelihoods: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3E1A-220C-E47F-08BA-5BDC4717AB0B}"/>
              </a:ext>
            </a:extLst>
          </p:cNvPr>
          <p:cNvCxnSpPr/>
          <p:nvPr/>
        </p:nvCxnSpPr>
        <p:spPr>
          <a:xfrm flipH="1">
            <a:off x="6810703" y="2732690"/>
            <a:ext cx="578069" cy="7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9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61FB-5A7D-71CA-CFF4-0FB21D01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5" y="183764"/>
            <a:ext cx="5291782" cy="1351472"/>
          </a:xfrm>
        </p:spPr>
        <p:txBody>
          <a:bodyPr>
            <a:normAutofit/>
          </a:bodyPr>
          <a:lstStyle/>
          <a:p>
            <a:pPr algn="ctr"/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Movie-like Intelligence</a:t>
            </a:r>
          </a:p>
        </p:txBody>
      </p:sp>
      <p:pic>
        <p:nvPicPr>
          <p:cNvPr id="10" name="Picture 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33683643-89F5-3177-C505-B7024E99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6" r="397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A23C-AAAC-EA0B-D659-1B7C1B5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01" y="1408671"/>
            <a:ext cx="5232580" cy="513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complex systems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e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xamples in contemporary ML: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large language models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multi-agent reinforcement learning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hilosophical: emotions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consciousness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humans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ay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have 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occur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</a:t>
            </a:r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(But that does not mean the same will happen with AI.)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for paths toward general intelligence:</a:t>
            </a:r>
          </a:p>
          <a:p>
            <a:r>
              <a:rPr lang="en-DE" sz="22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reward is enough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small-world/scale-free networks</a:t>
            </a:r>
            <a:endParaRPr lang="en-DE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curtain, fabric&#10;&#10;Description automatically generated">
            <a:extLst>
              <a:ext uri="{FF2B5EF4-FFF2-40B4-BE49-F238E27FC236}">
                <a16:creationId xmlns:a16="http://schemas.microsoft.com/office/drawing/2014/main" id="{42570478-5F4C-DFB1-8530-D09159269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71" r="1956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B7F1-ABC2-9C1A-708A-7170DA6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FEAD7E-BF4A-2941-8FC0-E96033F99716}" type="slidenum">
              <a:rPr lang="en-DE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D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9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E76-4267-DFAE-29F0-5449F5D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r>
                  <a:rPr lang="en-GB" dirty="0"/>
                  <a:t>despite potentially inaccurate</a:t>
                </a:r>
                <a:r>
                  <a:rPr lang="en-GB" dirty="0">
                    <a:effectLst/>
                  </a:rPr>
                  <a:t> probability estimates (due to naïve independence assumption), good identification of correct class </a:t>
                </a:r>
                <a:r>
                  <a:rPr lang="en-GB" dirty="0"/>
                  <a:t>via</a:t>
                </a:r>
                <a:r>
                  <a:rPr lang="en-GB" dirty="0">
                    <a:effectLst/>
                  </a:rPr>
                  <a:t> maximum probability</a:t>
                </a:r>
                <a:endParaRPr lang="en-GB" dirty="0">
                  <a:effectLst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bad for regression tasks (if independence assumption is too naïve, i.e., features are correlated)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EC017-A909-ADEF-E119-E747A693D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66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2139-BD93-6536-FE73-9EFB9CF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557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14793-A46F-4635-1685-0F3C94B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DE933-089C-9A32-0426-4484C5822AEB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8A8-65F0-3E73-4F50-DBA8ED5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Naï</a:t>
            </a:r>
            <a:r>
              <a:rPr lang="en-DE" dirty="0"/>
              <a:t>ve Bayes and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g</a:t>
                </a:r>
                <a:r>
                  <a:rPr lang="en-DE" sz="2600" dirty="0"/>
                  <a:t>enerative-discriminative pair of classification algorithms</a:t>
                </a:r>
              </a:p>
              <a:p>
                <a:r>
                  <a:rPr lang="en-GB" sz="2600" dirty="0"/>
                  <a:t>binary case: l</a:t>
                </a:r>
                <a:r>
                  <a:rPr lang="en-DE" sz="2600" dirty="0"/>
                  <a:t>ogit of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Bayes’ outputs,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DE" sz="2600" dirty="0"/>
                  <a:t> corresponds to output of logistic regression’s linear predictor</a:t>
                </a:r>
              </a:p>
              <a:p>
                <a:r>
                  <a:rPr lang="en-GB" sz="2600" dirty="0"/>
                  <a:t>f</a:t>
                </a:r>
                <a:r>
                  <a:rPr lang="en-DE" sz="2600" dirty="0"/>
                  <a:t>or discrete inputs or Gaussian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Bayes: na</a:t>
                </a:r>
                <a:r>
                  <a:rPr lang="en-GB" sz="2600" dirty="0" err="1"/>
                  <a:t>ï</a:t>
                </a:r>
                <a:r>
                  <a:rPr lang="en-DE" sz="2600" dirty="0"/>
                  <a:t>ve Bayes can be reparametrized as linear classifier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for discriminative task: </a:t>
                </a:r>
                <a:r>
                  <a:rPr lang="en-GB" sz="2600" dirty="0" err="1">
                    <a:sym typeface="Wingdings" pitchFamily="2" charset="2"/>
                  </a:rPr>
                  <a:t>i</a:t>
                </a:r>
                <a:r>
                  <a:rPr lang="en-DE" sz="2600" dirty="0">
                    <a:sym typeface="Wingdings" pitchFamily="2" charset="2"/>
                  </a:rPr>
                  <a:t>dentical in asymptotic limit (infinite training samples) if independence assumption holds (otherwise na</a:t>
                </a:r>
                <a:r>
                  <a:rPr lang="en-GB" sz="2600" dirty="0" err="1">
                    <a:sym typeface="Wingdings" pitchFamily="2" charset="2"/>
                  </a:rPr>
                  <a:t>ï</a:t>
                </a:r>
                <a:r>
                  <a:rPr lang="en-DE" sz="2600" dirty="0">
                    <a:sym typeface="Wingdings" pitchFamily="2" charset="2"/>
                  </a:rPr>
                  <a:t>ve Bayes less accurate)</a:t>
                </a: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 err="1"/>
                  <a:t>naï</a:t>
                </a:r>
                <a:r>
                  <a:rPr lang="en-DE" sz="2600" dirty="0"/>
                  <a:t>ve Bayes has greater bias but lower variance than logistic regression </a:t>
                </a:r>
                <a:r>
                  <a:rPr lang="en-DE" sz="2600" dirty="0">
                    <a:sym typeface="Wingdings" pitchFamily="2" charset="2"/>
                  </a:rPr>
                  <a:t> to be preferred for scarce training data (if bias, i.e., independence assumption, correct)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E3CFC-1F1F-65A6-F287-23B8F0313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 r="-965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23C3-D7D1-6AE2-4D10-7A3DDD2F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video, audio,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13362</TotalTime>
  <Words>2329</Words>
  <Application>Microsoft Office PowerPoint</Application>
  <PresentationFormat>Widescreen</PresentationFormat>
  <Paragraphs>355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Office Theme</vt:lpstr>
      <vt:lpstr>Generative Models Discriminative vs Generative</vt:lpstr>
      <vt:lpstr>Archetype: Naïve Bayes</vt:lpstr>
      <vt:lpstr>Independence Assumption</vt:lpstr>
      <vt:lpstr>Estimation of Feature Contributions</vt:lpstr>
      <vt:lpstr>Maximum a Posteriori Classification</vt:lpstr>
      <vt:lpstr>Generative vs Discriminative Models</vt:lpstr>
      <vt:lpstr>Naïve Bayes and Logistic Regression</vt:lpstr>
      <vt:lpstr>Data Generation</vt:lpstr>
      <vt:lpstr>Generative AI</vt:lpstr>
      <vt:lpstr>Image Synthesis</vt:lpstr>
      <vt:lpstr>Different Types of Generative Models</vt:lpstr>
      <vt:lpstr>Generative Adversarial Networks (GAN)</vt:lpstr>
      <vt:lpstr>Indirect Training via Discriminator</vt:lpstr>
      <vt:lpstr>Formulation</vt:lpstr>
      <vt:lpstr>Properties</vt:lpstr>
      <vt:lpstr>Variational Autoencoders (VAE)</vt:lpstr>
      <vt:lpstr>Recap: Autoencoder</vt:lpstr>
      <vt:lpstr>Autoencoder Architecture for Generative Tasks </vt:lpstr>
      <vt:lpstr>Encoder and Decoder Networks</vt:lpstr>
      <vt:lpstr>VAE Loss: ELBO</vt:lpstr>
      <vt:lpstr>Reparameterization Trick</vt:lpstr>
      <vt:lpstr>Gaussian Approximation</vt:lpstr>
      <vt:lpstr>Flow-Based Methods</vt:lpstr>
      <vt:lpstr>Normalizing Flows</vt:lpstr>
      <vt:lpstr>Usage in Generative Models</vt:lpstr>
      <vt:lpstr>Invertible Neural Networks</vt:lpstr>
      <vt:lpstr>Diffusion Models</vt:lpstr>
      <vt:lpstr>Idea</vt:lpstr>
      <vt:lpstr>Forward Process</vt:lpstr>
      <vt:lpstr>Reparametrization</vt:lpstr>
      <vt:lpstr>Reverse Process</vt:lpstr>
      <vt:lpstr>Noise Prediction</vt:lpstr>
      <vt:lpstr>Denoising Autoencoder</vt:lpstr>
      <vt:lpstr>Latent Diffusion Model</vt:lpstr>
      <vt:lpstr>Conditioned Generation</vt:lpstr>
      <vt:lpstr>Conditional GANs</vt:lpstr>
      <vt:lpstr>Guided Diffusion</vt:lpstr>
      <vt:lpstr>Text-to-Image</vt:lpstr>
      <vt:lpstr>Literature</vt:lpstr>
      <vt:lpstr>Movie-like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Felix Wick</dc:creator>
  <cp:lastModifiedBy>Wick, Felix</cp:lastModifiedBy>
  <cp:revision>197</cp:revision>
  <dcterms:created xsi:type="dcterms:W3CDTF">2022-07-19T12:00:00Z</dcterms:created>
  <dcterms:modified xsi:type="dcterms:W3CDTF">2024-02-05T12:49:52Z</dcterms:modified>
</cp:coreProperties>
</file>